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b03011ded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b03011de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ad1704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ad1704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aa1e0cac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aa1e0ca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a1e0cac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a1e0cac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aa1e0ca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aa1e0c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b03011ded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b03011ded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ab1663d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ab1663d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Relationship Id="rId4" Type="http://schemas.openxmlformats.org/officeDocument/2006/relationships/image" Target="../media/image6.gif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1130100" y="672525"/>
            <a:ext cx="6883800" cy="15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0F4AD"/>
                </a:solidFill>
              </a:rPr>
              <a:t>DISEÑO DE UN SISTEMA INTELIGENTE PARA EL</a:t>
            </a:r>
            <a:endParaRPr b="1" sz="2500">
              <a:solidFill>
                <a:srgbClr val="00F4A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0F4AD"/>
                </a:solidFill>
              </a:rPr>
              <a:t>CONTROL AUTOMATIZADO DE INVERNADEROS</a:t>
            </a:r>
            <a:endParaRPr b="1" sz="2500">
              <a:solidFill>
                <a:srgbClr val="00F4AD"/>
              </a:solidFill>
            </a:endParaRPr>
          </a:p>
        </p:txBody>
      </p:sp>
      <p:sp>
        <p:nvSpPr>
          <p:cNvPr id="135" name="Google Shape;135;p13"/>
          <p:cNvSpPr txBox="1"/>
          <p:nvPr>
            <p:ph idx="4294967295" type="subTitle"/>
          </p:nvPr>
        </p:nvSpPr>
        <p:spPr>
          <a:xfrm>
            <a:off x="0" y="2934375"/>
            <a:ext cx="7896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5813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/>
              <a:t>Escobar Villa, Andrés David				06200075</a:t>
            </a:r>
            <a:endParaRPr sz="1802"/>
          </a:p>
          <a:p>
            <a:pPr indent="-345813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/>
              <a:t>Gonzales</a:t>
            </a:r>
            <a:r>
              <a:rPr lang="es" sz="1802"/>
              <a:t> Aburto, Ricardo Daniel		18200061</a:t>
            </a:r>
            <a:endParaRPr sz="1802"/>
          </a:p>
          <a:p>
            <a:pPr indent="-345813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/>
              <a:t>Huamani Avendaño, Dulce				18200219</a:t>
            </a:r>
            <a:endParaRPr sz="1802"/>
          </a:p>
          <a:p>
            <a:pPr indent="-345813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/>
              <a:t>Molina Yupanqui, Flor					18200164</a:t>
            </a:r>
            <a:endParaRPr sz="1802"/>
          </a:p>
          <a:p>
            <a:pPr indent="-345813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/>
              <a:t>Palomino Loa, Junior					18200172</a:t>
            </a:r>
            <a:endParaRPr sz="1802"/>
          </a:p>
          <a:p>
            <a:pPr indent="-345813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/>
              <a:t>Quispe Vega, Anthony Yair				18200179</a:t>
            </a:r>
            <a:endParaRPr sz="1802"/>
          </a:p>
          <a:p>
            <a:pPr indent="-345813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6"/>
              <a:buChar char="●"/>
            </a:pPr>
            <a:r>
              <a:rPr lang="es" sz="1802"/>
              <a:t>Vera Leon, Bryan						18200124</a:t>
            </a:r>
            <a:endParaRPr sz="1802"/>
          </a:p>
        </p:txBody>
      </p:sp>
      <p:sp>
        <p:nvSpPr>
          <p:cNvPr id="136" name="Google Shape;136;p13"/>
          <p:cNvSpPr txBox="1"/>
          <p:nvPr>
            <p:ph idx="4294967295" type="ctrTitle"/>
          </p:nvPr>
        </p:nvSpPr>
        <p:spPr>
          <a:xfrm>
            <a:off x="824825" y="2333400"/>
            <a:ext cx="22773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02"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es" sz="2302">
                <a:latin typeface="Lato"/>
                <a:ea typeface="Lato"/>
                <a:cs typeface="Lato"/>
                <a:sym typeface="Lato"/>
              </a:rPr>
              <a:t>ntegrantes:</a:t>
            </a:r>
            <a:endParaRPr b="1" sz="3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745450" y="11164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Un invernadero es una estructura que se encuentra cubierta por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materiales transparentes, donde es posible cultivar plantas u hortalizas fuera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de su temporada y asegurar una disponibilidad de alimentos durante todo el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año.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300" y="2503500"/>
            <a:ext cx="4477875" cy="22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1151575" y="208575"/>
            <a:ext cx="692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sz="4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/>
        </p:nvSpPr>
        <p:spPr>
          <a:xfrm>
            <a:off x="1107150" y="704425"/>
            <a:ext cx="692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4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1107150" y="1994500"/>
            <a:ext cx="3705300" cy="22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General: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Diseñar e implementar un sistema modular inteligente que permita controlar de forma eficiente un invernadero.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100" y="1765075"/>
            <a:ext cx="2511726" cy="22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2969550" y="359925"/>
            <a:ext cx="32049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Arial"/>
                <a:ea typeface="Arial"/>
                <a:cs typeface="Arial"/>
                <a:sym typeface="Arial"/>
              </a:rPr>
              <a:t>Dispositivo arduino utilizado</a:t>
            </a:r>
            <a:endParaRPr sz="32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50" y="1978225"/>
            <a:ext cx="3660200" cy="24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200" y="2241999"/>
            <a:ext cx="3941850" cy="19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>
            <p:ph type="title"/>
          </p:nvPr>
        </p:nvSpPr>
        <p:spPr>
          <a:xfrm>
            <a:off x="1478650" y="1311575"/>
            <a:ext cx="19344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Arial"/>
                <a:ea typeface="Arial"/>
                <a:cs typeface="Arial"/>
                <a:sym typeface="Arial"/>
              </a:rPr>
              <a:t>Características</a:t>
            </a:r>
            <a:endParaRPr sz="3200"/>
          </a:p>
        </p:txBody>
      </p:sp>
      <p:sp>
        <p:nvSpPr>
          <p:cNvPr id="159" name="Google Shape;159;p16"/>
          <p:cNvSpPr txBox="1"/>
          <p:nvPr>
            <p:ph type="title"/>
          </p:nvPr>
        </p:nvSpPr>
        <p:spPr>
          <a:xfrm>
            <a:off x="5534525" y="1541000"/>
            <a:ext cx="24252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Arial"/>
                <a:ea typeface="Arial"/>
                <a:cs typeface="Arial"/>
                <a:sym typeface="Arial"/>
              </a:rPr>
              <a:t>Arduino Mega 2560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052550" y="267500"/>
            <a:ext cx="70389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chemeClr val="lt2"/>
                </a:solidFill>
              </a:rPr>
              <a:t>Dispositivos utilizados</a:t>
            </a:r>
            <a:endParaRPr b="1" sz="2600">
              <a:solidFill>
                <a:schemeClr val="lt2"/>
              </a:solidFill>
            </a:endParaRPr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751725" y="1104463"/>
            <a:ext cx="14508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s" sz="1872" u="sng">
                <a:solidFill>
                  <a:srgbClr val="618B5B"/>
                </a:solidFill>
              </a:rPr>
              <a:t>SENSORES</a:t>
            </a:r>
            <a:endParaRPr b="1" sz="1872" u="sng">
              <a:solidFill>
                <a:srgbClr val="618B5B"/>
              </a:solidFill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749759" y="2486350"/>
            <a:ext cx="144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DHT11 y DHT22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63" y="2988488"/>
            <a:ext cx="2315880" cy="1672025"/>
          </a:xfrm>
          <a:prstGeom prst="rect">
            <a:avLst/>
          </a:prstGeom>
          <a:noFill/>
          <a:ln cap="flat" cmpd="sng" w="38100">
            <a:solidFill>
              <a:srgbClr val="618B5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4">
            <a:alphaModFix/>
          </a:blip>
          <a:srcRect b="7097" l="0" r="0" t="0"/>
          <a:stretch/>
        </p:blipFill>
        <p:spPr>
          <a:xfrm>
            <a:off x="7269900" y="3369600"/>
            <a:ext cx="1450801" cy="1188000"/>
          </a:xfrm>
          <a:prstGeom prst="rect">
            <a:avLst/>
          </a:prstGeom>
          <a:noFill/>
          <a:ln cap="flat" cmpd="sng" w="38100">
            <a:solidFill>
              <a:srgbClr val="82A0C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025" y="1603050"/>
            <a:ext cx="1450800" cy="1385450"/>
          </a:xfrm>
          <a:prstGeom prst="rect">
            <a:avLst/>
          </a:prstGeom>
          <a:noFill/>
          <a:ln cap="flat" cmpd="sng" w="38100">
            <a:solidFill>
              <a:srgbClr val="618B5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6">
            <a:alphaModFix/>
          </a:blip>
          <a:srcRect b="18143" l="1378" r="1514" t="2175"/>
          <a:stretch/>
        </p:blipFill>
        <p:spPr>
          <a:xfrm>
            <a:off x="749752" y="1604239"/>
            <a:ext cx="1449900" cy="882124"/>
          </a:xfrm>
          <a:prstGeom prst="rect">
            <a:avLst/>
          </a:prstGeom>
          <a:noFill/>
          <a:ln cap="flat" cmpd="sng" w="38100">
            <a:solidFill>
              <a:srgbClr val="618B5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17"/>
          <p:cNvPicPr preferRelativeResize="0"/>
          <p:nvPr/>
        </p:nvPicPr>
        <p:blipFill rotWithShape="1">
          <a:blip r:embed="rId7">
            <a:alphaModFix/>
          </a:blip>
          <a:srcRect b="23152" l="11033" r="11536" t="19792"/>
          <a:stretch/>
        </p:blipFill>
        <p:spPr>
          <a:xfrm>
            <a:off x="5189311" y="3369663"/>
            <a:ext cx="1450800" cy="1188000"/>
          </a:xfrm>
          <a:prstGeom prst="rect">
            <a:avLst/>
          </a:prstGeom>
          <a:noFill/>
          <a:ln cap="flat" cmpd="sng" w="38100">
            <a:solidFill>
              <a:srgbClr val="82A0C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8">
            <a:alphaModFix/>
          </a:blip>
          <a:srcRect b="3659" l="5096" r="0" t="7095"/>
          <a:stretch/>
        </p:blipFill>
        <p:spPr>
          <a:xfrm>
            <a:off x="2907025" y="3667025"/>
            <a:ext cx="1450800" cy="993501"/>
          </a:xfrm>
          <a:prstGeom prst="rect">
            <a:avLst/>
          </a:prstGeom>
          <a:noFill/>
          <a:ln cap="flat" cmpd="sng" w="38100">
            <a:solidFill>
              <a:srgbClr val="618B5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17"/>
          <p:cNvPicPr preferRelativeResize="0"/>
          <p:nvPr/>
        </p:nvPicPr>
        <p:blipFill rotWithShape="1">
          <a:blip r:embed="rId9">
            <a:alphaModFix/>
          </a:blip>
          <a:srcRect b="11680" l="14887" r="13709" t="12619"/>
          <a:stretch/>
        </p:blipFill>
        <p:spPr>
          <a:xfrm>
            <a:off x="5189288" y="1602000"/>
            <a:ext cx="1450800" cy="1188000"/>
          </a:xfrm>
          <a:prstGeom prst="rect">
            <a:avLst/>
          </a:prstGeom>
          <a:noFill/>
          <a:ln cap="flat" cmpd="sng" w="38100">
            <a:solidFill>
              <a:srgbClr val="82A0C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10">
            <a:alphaModFix/>
          </a:blip>
          <a:srcRect b="10957" l="4221" r="6341" t="18030"/>
          <a:stretch/>
        </p:blipFill>
        <p:spPr>
          <a:xfrm>
            <a:off x="7269900" y="1602000"/>
            <a:ext cx="1450800" cy="1188000"/>
          </a:xfrm>
          <a:prstGeom prst="rect">
            <a:avLst/>
          </a:prstGeom>
          <a:noFill/>
          <a:ln cap="flat" cmpd="sng" w="38100">
            <a:solidFill>
              <a:srgbClr val="82A0C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17"/>
          <p:cNvSpPr txBox="1"/>
          <p:nvPr/>
        </p:nvSpPr>
        <p:spPr>
          <a:xfrm>
            <a:off x="822500" y="4718975"/>
            <a:ext cx="130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LDR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2853625" y="3024688"/>
            <a:ext cx="15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FC-28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2853613" y="4671350"/>
            <a:ext cx="15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BPM280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5162600" y="4588575"/>
            <a:ext cx="15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Módulo Micro SD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5135900" y="2804125"/>
            <a:ext cx="15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Mini O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led SS1306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7243200" y="2804125"/>
            <a:ext cx="15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Módulo Relay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7216500" y="4612900"/>
            <a:ext cx="15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LED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MONTAJE DEL CIRCUITO</a:t>
            </a:r>
            <a:endParaRPr/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25" y="1410875"/>
            <a:ext cx="4743250" cy="31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1121546" y="4658850"/>
            <a:ext cx="31530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40"/>
              <a:t>Montaje y conexión de los componentes</a:t>
            </a:r>
            <a:endParaRPr sz="1940"/>
          </a:p>
        </p:txBody>
      </p:sp>
      <p:pic>
        <p:nvPicPr>
          <p:cNvPr id="189" name="Google Shape;1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275" y="1407125"/>
            <a:ext cx="3812325" cy="3194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 txBox="1"/>
          <p:nvPr>
            <p:ph idx="1" type="body"/>
          </p:nvPr>
        </p:nvSpPr>
        <p:spPr>
          <a:xfrm>
            <a:off x="5246588" y="4658850"/>
            <a:ext cx="36777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71"/>
              <a:t>Asignación de puertos en placa Arduino  Mega 2560</a:t>
            </a:r>
            <a:endParaRPr sz="257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title"/>
          </p:nvPr>
        </p:nvSpPr>
        <p:spPr>
          <a:xfrm>
            <a:off x="3037500" y="327150"/>
            <a:ext cx="30690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Diagrama de flujo</a:t>
            </a:r>
            <a:r>
              <a:rPr lang="es"/>
              <a:t> </a:t>
            </a:r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975" y="914825"/>
            <a:ext cx="5747824" cy="398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1105025" y="246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Y CONCLUSIONES</a:t>
            </a:r>
            <a:endParaRPr/>
          </a:p>
        </p:txBody>
      </p:sp>
      <p:sp>
        <p:nvSpPr>
          <p:cNvPr id="202" name="Google Shape;202;p20"/>
          <p:cNvSpPr txBox="1"/>
          <p:nvPr>
            <p:ph idx="1" type="body"/>
          </p:nvPr>
        </p:nvSpPr>
        <p:spPr>
          <a:xfrm>
            <a:off x="1483725" y="882075"/>
            <a:ext cx="2225700" cy="12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☒ Arduino Nano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☒ Arduino Uno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☑ Arduino Mega2560</a:t>
            </a:r>
            <a:endParaRPr/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725" y="429913"/>
            <a:ext cx="2141825" cy="21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>
            <p:ph type="title"/>
          </p:nvPr>
        </p:nvSpPr>
        <p:spPr>
          <a:xfrm>
            <a:off x="1176325" y="2269650"/>
            <a:ext cx="70389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Opciones de </a:t>
            </a:r>
            <a:r>
              <a:rPr lang="es"/>
              <a:t>Conexión</a:t>
            </a:r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850" y="2944750"/>
            <a:ext cx="1771530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>
            <p:ph idx="1" type="body"/>
          </p:nvPr>
        </p:nvSpPr>
        <p:spPr>
          <a:xfrm>
            <a:off x="1410213" y="3994050"/>
            <a:ext cx="12468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NodeMCU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727" y="2944750"/>
            <a:ext cx="914100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>
            <p:ph idx="1" type="body"/>
          </p:nvPr>
        </p:nvSpPr>
        <p:spPr>
          <a:xfrm>
            <a:off x="4306263" y="3983225"/>
            <a:ext cx="12468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ESP32</a:t>
            </a:r>
            <a:endParaRPr/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9349" y="2944749"/>
            <a:ext cx="1969776" cy="10466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 txBox="1"/>
          <p:nvPr>
            <p:ph idx="1" type="body"/>
          </p:nvPr>
        </p:nvSpPr>
        <p:spPr>
          <a:xfrm>
            <a:off x="6840825" y="3994050"/>
            <a:ext cx="12468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WemosMEGA</a:t>
            </a:r>
            <a:endParaRPr/>
          </a:p>
        </p:txBody>
      </p:sp>
      <p:pic>
        <p:nvPicPr>
          <p:cNvPr id="211" name="Google Shape;21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1675" y="148700"/>
            <a:ext cx="2340825" cy="1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>
            <p:ph idx="1" type="body"/>
          </p:nvPr>
        </p:nvSpPr>
        <p:spPr>
          <a:xfrm>
            <a:off x="6479346" y="2119575"/>
            <a:ext cx="31530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40"/>
              <a:t>Sistema modular de invernadero</a:t>
            </a:r>
            <a:endParaRPr sz="194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